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76" r:id="rId3"/>
    <p:sldId id="352" r:id="rId4"/>
    <p:sldId id="258" r:id="rId5"/>
    <p:sldId id="373" r:id="rId6"/>
    <p:sldId id="400" r:id="rId7"/>
    <p:sldId id="401" r:id="rId8"/>
    <p:sldId id="402" r:id="rId9"/>
    <p:sldId id="403" r:id="rId10"/>
    <p:sldId id="404" r:id="rId11"/>
    <p:sldId id="372" r:id="rId12"/>
    <p:sldId id="406" r:id="rId13"/>
    <p:sldId id="405" r:id="rId14"/>
    <p:sldId id="407" r:id="rId15"/>
    <p:sldId id="409" r:id="rId16"/>
    <p:sldId id="411" r:id="rId17"/>
    <p:sldId id="40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828" autoAdjust="0"/>
  </p:normalViewPr>
  <p:slideViewPr>
    <p:cSldViewPr snapToGrid="0">
      <p:cViewPr varScale="1">
        <p:scale>
          <a:sx n="103" d="100"/>
          <a:sy n="103" d="100"/>
        </p:scale>
        <p:origin x="246" y="9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jpg>
</file>

<file path=ppt/media/image18.jp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145C-99AC-4644-A36E-A4ECBC555925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96146-6681-4DBF-B085-F659EAF9A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96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</a:t>
            </a:r>
            <a:r>
              <a:rPr lang="en-US" noProof="0"/>
              <a:t>for agenda&gt;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703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5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864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080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15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808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14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this point, you have working software that you have developed/configured, and it’s time to send it somewhere to be hosted.</a:t>
            </a:r>
          </a:p>
          <a:p>
            <a:endParaRPr lang="en-US" dirty="0"/>
          </a:p>
          <a:p>
            <a:r>
              <a:rPr lang="en-US" dirty="0"/>
              <a:t>The simplest approach is to copy/paste everything where it needs to be, configure firewalls, configure connection strings, configure file paths, install services, start services. Can anyone think of problems with the copy/paste/configure approach?</a:t>
            </a:r>
          </a:p>
          <a:p>
            <a:endParaRPr lang="en-US" dirty="0"/>
          </a:p>
          <a:p>
            <a:r>
              <a:rPr lang="en-US" dirty="0"/>
              <a:t>Simple vs powerful? It depends. A more powerful approach is to learn how these tasks can be automated, and whether this is worth your while for your project.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93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small/single person team may only need to perform a few deployments and can do this manually. In my case, deployment automation is low friction enough that I apply it even on a single person team (it helps greatly as a form of deployment documentation). As your project portfolio grows, you tend to forget the exact deployment details of projects you worked on years ago.</a:t>
            </a:r>
          </a:p>
          <a:p>
            <a:endParaRPr lang="en-US" dirty="0"/>
          </a:p>
          <a:p>
            <a:r>
              <a:rPr lang="en-US" dirty="0"/>
              <a:t>Increased trend of continuous integration and development, showing small progress steps and getting rapid feedback, improved agility. In the past the practice was much more to perform a single bug deployment at the very end of a project.</a:t>
            </a:r>
          </a:p>
          <a:p>
            <a:endParaRPr lang="en-US" dirty="0"/>
          </a:p>
          <a:p>
            <a:r>
              <a:rPr lang="en-US" dirty="0"/>
              <a:t>Each component that you deploy usually requires some configuration (connection strings, environment variables, file paths </a:t>
            </a:r>
            <a:r>
              <a:rPr lang="en-US" dirty="0" err="1"/>
              <a:t>etc</a:t>
            </a:r>
            <a:r>
              <a:rPr lang="en-US" dirty="0"/>
              <a:t>). A simple project with 1 or 2 components and very little configuration would benefit less than a more complex project with many interlinked components.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30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 dirty="0"/>
              <a:t>Allows your team to focus on harder problems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 dirty="0"/>
              <a:t>Brings resilience to your team (deployment can happen while some team members are unavailable)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 dirty="0"/>
              <a:t>Reduces time spent for small fixes that must be instantly deployed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128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 dirty="0"/>
              <a:t>Documents your deployment process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 dirty="0"/>
              <a:t>Highlights specific config that can be made generic which improves testability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 dirty="0"/>
              <a:t>Allows for non-dev engagement in deploy </a:t>
            </a:r>
            <a:r>
              <a:rPr lang="en-US" sz="1200" dirty="0" err="1"/>
              <a:t>eg</a:t>
            </a:r>
            <a:r>
              <a:rPr lang="en-US" sz="1200" dirty="0"/>
              <a:t>: product owner approval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23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Improved visibility into status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Which version is deployed in dev/stag/prod?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Has my issue been fixed?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Can the customer see the fix to my issue?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How long does the build take?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How long does deploy take?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Easier rollback, but always be careful about rolling back to a version no longer compatible with the data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More powerful deployment scenarios </a:t>
            </a:r>
            <a:r>
              <a:rPr lang="en-US" sz="3600" dirty="0" err="1"/>
              <a:t>eg</a:t>
            </a:r>
            <a:r>
              <a:rPr lang="en-US" sz="3600" dirty="0"/>
              <a:t>: blue/green; dev/staging/prod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2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200" dirty="0"/>
              <a:t>Cloud service </a:t>
            </a:r>
            <a:r>
              <a:rPr lang="en-US" sz="1200" dirty="0" err="1"/>
              <a:t>eg</a:t>
            </a:r>
            <a:r>
              <a:rPr lang="en-US" sz="1200" dirty="0"/>
              <a:t>: Azure App Service, usually has a simpler deployment process involving file copy, can be more expensive if costs not controlled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200" dirty="0"/>
              <a:t>Server </a:t>
            </a:r>
            <a:r>
              <a:rPr lang="en-US" sz="1200" dirty="0" err="1"/>
              <a:t>eg</a:t>
            </a:r>
            <a:r>
              <a:rPr lang="en-US" sz="1200" dirty="0"/>
              <a:t>: Windows Server, usually requires the developer to take more steps to complete a deployment, often required when deploying to client’s IT datacenters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200" dirty="0"/>
              <a:t>Early consultation with client IT can make a lot of decisions for you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39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1600" dirty="0"/>
              <a:t>Hosting options</a:t>
            </a:r>
          </a:p>
          <a:p>
            <a:endParaRPr lang="en-US" sz="1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600" dirty="0"/>
              <a:t>Database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Cloud service </a:t>
            </a:r>
            <a:r>
              <a:rPr lang="en-US" sz="1600" dirty="0" err="1"/>
              <a:t>eg</a:t>
            </a:r>
            <a:r>
              <a:rPr lang="en-US" sz="1600" dirty="0"/>
              <a:t>: Azure PostgreSQL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Windows Server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Docker container, but usually applied to stateless scalable apps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600" dirty="0"/>
              <a:t>Frontend web app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Cloud service </a:t>
            </a:r>
            <a:r>
              <a:rPr lang="en-US" sz="1600" dirty="0" err="1"/>
              <a:t>eg</a:t>
            </a:r>
            <a:r>
              <a:rPr lang="en-US" sz="1600" dirty="0"/>
              <a:t>: Azure Blob Static Site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Windows Server IIS/Nginx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Docker container, hosted in cloud </a:t>
            </a:r>
            <a:r>
              <a:rPr lang="en-US" sz="1600" dirty="0" err="1"/>
              <a:t>eg</a:t>
            </a:r>
            <a:r>
              <a:rPr lang="en-US" sz="1600" dirty="0"/>
              <a:t>: AKS, or on self managed servers (not likely worth it for DHI levels of frontend traffic)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600" dirty="0"/>
              <a:t>Auth/Web API server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Cloud service </a:t>
            </a:r>
            <a:r>
              <a:rPr lang="en-US" sz="1600" dirty="0" err="1"/>
              <a:t>eg</a:t>
            </a:r>
            <a:r>
              <a:rPr lang="en-US" sz="1600" dirty="0"/>
              <a:t>: Azure App Service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Windows Server IIS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Docker Container, hosted in cloud </a:t>
            </a:r>
            <a:r>
              <a:rPr lang="en-US" sz="1600" dirty="0" err="1"/>
              <a:t>eg</a:t>
            </a:r>
            <a:r>
              <a:rPr lang="en-US" sz="1600" dirty="0"/>
              <a:t>: AKS, or on self managed servers (not likely worth it for DHI levels of API traffic)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600" dirty="0"/>
              <a:t>Job orchestrator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Windows Server (required, but may be decoupled in near future)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600" dirty="0"/>
              <a:t>Job host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1600" dirty="0"/>
              <a:t>Windows Server (almost always requires Windows due to MIKE models)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96146-6681-4DBF-B085-F659EAF9A4F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184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&lt;use this slide for breaks&gt;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35790-097B-4F4A-AC65-68906F1196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08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E152D-92CE-4FFA-8E80-A898A7E67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963EC8-82AB-4F3C-A74B-5010AA4638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57A2-B568-405D-A49B-747AA0C53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59270-388F-4EC9-BD4B-630D14FCC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0A637-9446-4D56-9812-2E10FDFEA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0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2E9F-4B35-43E4-A85C-3AF36CED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F6DCF-AAAE-4D7C-97A2-8A208825F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8A88D-DA1F-4B0F-9CC7-ED815FDD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E290C-B17C-4396-85F2-AD0C25F5F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7B38D-BEE2-497B-AE48-0AFFB61A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85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C11512-5BC6-4915-8062-035027220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FECAF-17E5-40C7-9A5C-40926D438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EEF60-DD7E-4CBD-A9E5-C522E297E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1400C-B05F-49C5-B497-BBF2E0A92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B3A68-F93E-42D5-B3A3-CA7056FEC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49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1CA0E-54D0-447B-9B53-FF46C674D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E7F83-5145-49C1-93E3-16CD39046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6C94B-86A0-4394-A3F1-DB5A103C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B7E3C-9986-4C07-9132-34C142264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F2C38-3BE0-4F62-96BE-7EF78E3C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61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C8C4-1A87-42EA-AFA5-24310D91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E89DB-38BA-4895-BAC4-AC256A91E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2747E-ECAB-4F4F-9A77-818DA2CF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35C8E-ED1F-4608-B337-65041C66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97AEB-6BA8-499E-98D2-F2F566D9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3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0320-B8EE-44CD-BC45-62DE5FDA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D6A41-CFE9-43D2-92F6-FDB3FE29CE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A82AE-77B3-4387-A149-F2FC41854A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D8964-6849-4A6F-BE22-2864ACB3B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0E19F-195A-4D66-AA6B-4CB0A88CE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E2C11-528C-4A95-8930-9AD02577F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6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12FB-29FF-46BE-8479-9C355375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3FAE5-F9FC-4CB4-B4DD-E8CB4621D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FCD826-68E9-4A9F-8632-EECF495B7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177FE8-405B-4DDF-87A5-B38D403BE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08C168-54C3-44BF-9B22-C0F1F7532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63AB67-E331-4461-84EE-9FD177FE8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F7E0F4-95C3-4644-8F62-D96FCBF0C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7B23AA-8E60-42CD-874D-492B693E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74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A3C0-AC2D-465D-B2C4-C6D305206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E18044-B764-4007-8510-A52EF54C6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75EA8-3387-4766-9D0C-3341E0B2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302F72-608E-4240-BFE1-8B21AF77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9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167F5-A22B-4B90-9D4C-308468542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1999D6-6E11-4C5B-86FD-9756CC663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B9EF02-AA3B-4C27-8763-7EDE8540A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2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C1294-1EF9-4CB0-9281-F7F191942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2C93F-0C54-4B12-9011-8A59B40FC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7D442-0761-4616-B4A8-49A2A88DE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4FABE-9940-4DC4-8B75-1AB027181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D3241-28F1-415D-94DA-392E96780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DF9FF-5705-4F78-8879-D25DFDDA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56BF-A790-4E4D-AB5D-732035186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84DE0C-573A-4304-AF20-73BCDA1B88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23276-E349-46BA-8B9B-8DCBB26A7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E51E9-9610-458F-BFF0-36C1E5AD2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02326-7E9A-459E-AF28-6FBD4ED2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A5265-CA89-42BF-81CB-5AD8B8B27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64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8DBCFB-16E0-4309-8C12-52EFFB0E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3AC75-FE0B-4002-85AA-FF10DF135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6235E-3E99-49C5-BAB1-18BB54FD44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BC00D-352D-4681-8132-8CC5EB9D512D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0E092-1D25-4707-A408-7C2BE392B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6276A-E17A-468A-AA25-EB49459D3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473B8-D7E1-44D5-8274-5DA97A0A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4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I/react-components/blob/master/packages/react-components/README.md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mmons.wikimedia.org/wiki/File:SDLC_-_Software_Development_Life_Cycle.jpg" TargetMode="External"/><Relationship Id="rId5" Type="http://schemas.openxmlformats.org/officeDocument/2006/relationships/image" Target="../media/image15.jpg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3850-EB13-40A1-B195-E7B9B0243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9677" y="3802421"/>
            <a:ext cx="9144000" cy="804866"/>
          </a:xfrm>
        </p:spPr>
        <p:txBody>
          <a:bodyPr>
            <a:normAutofit/>
          </a:bodyPr>
          <a:lstStyle/>
          <a:p>
            <a:r>
              <a:rPr lang="en-US" sz="4000" dirty="0"/>
              <a:t>Module 5: Deployment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C9F3C-EBC7-4133-A8EF-E67DE227B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7493" y="2809870"/>
            <a:ext cx="4875339" cy="738999"/>
          </a:xfrm>
          <a:prstGeom prst="rect">
            <a:avLst/>
          </a:prstGeom>
        </p:spPr>
      </p:pic>
      <p:pic>
        <p:nvPicPr>
          <p:cNvPr id="2050" name="Picture 2" descr="Campus">
            <a:extLst>
              <a:ext uri="{FF2B5EF4-FFF2-40B4-BE49-F238E27FC236}">
                <a16:creationId xmlns:a16="http://schemas.microsoft.com/office/drawing/2014/main" id="{CD501E43-3218-E223-3815-374892942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A4565">
                <a:tint val="45000"/>
                <a:satMod val="40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72" y="330324"/>
            <a:ext cx="1557438" cy="54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2E537FD-ED4F-3363-CF2C-9F7E30DE3CAB}"/>
              </a:ext>
            </a:extLst>
          </p:cNvPr>
          <p:cNvSpPr txBox="1">
            <a:spLocks/>
          </p:cNvSpPr>
          <p:nvPr/>
        </p:nvSpPr>
        <p:spPr>
          <a:xfrm>
            <a:off x="1674610" y="1714509"/>
            <a:ext cx="9144000" cy="8048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Developing Business Applications with</a:t>
            </a:r>
          </a:p>
        </p:txBody>
      </p:sp>
    </p:spTree>
    <p:extLst>
      <p:ext uri="{BB962C8B-B14F-4D97-AF65-F5344CB8AC3E}">
        <p14:creationId xmlns:p14="http://schemas.microsoft.com/office/powerpoint/2010/main" val="3377704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3479678" y="178535"/>
            <a:ext cx="54690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Hosting Considerations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C0D4DF7-1201-2AB6-887C-93054E64F2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6960056"/>
              </p:ext>
            </p:extLst>
          </p:nvPr>
        </p:nvGraphicFramePr>
        <p:xfrm>
          <a:off x="992220" y="1280143"/>
          <a:ext cx="10206357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8686">
                  <a:extLst>
                    <a:ext uri="{9D8B030D-6E8A-4147-A177-3AD203B41FA5}">
                      <a16:colId xmlns:a16="http://schemas.microsoft.com/office/drawing/2014/main" val="3354102433"/>
                    </a:ext>
                  </a:extLst>
                </a:gridCol>
                <a:gridCol w="2321397">
                  <a:extLst>
                    <a:ext uri="{9D8B030D-6E8A-4147-A177-3AD203B41FA5}">
                      <a16:colId xmlns:a16="http://schemas.microsoft.com/office/drawing/2014/main" val="3705461984"/>
                    </a:ext>
                  </a:extLst>
                </a:gridCol>
                <a:gridCol w="2736630">
                  <a:extLst>
                    <a:ext uri="{9D8B030D-6E8A-4147-A177-3AD203B41FA5}">
                      <a16:colId xmlns:a16="http://schemas.microsoft.com/office/drawing/2014/main" val="4018859693"/>
                    </a:ext>
                  </a:extLst>
                </a:gridCol>
                <a:gridCol w="2799644">
                  <a:extLst>
                    <a:ext uri="{9D8B030D-6E8A-4147-A177-3AD203B41FA5}">
                      <a16:colId xmlns:a16="http://schemas.microsoft.com/office/drawing/2014/main" val="23555562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Cloud 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Windows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Container 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6237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Azure PostgreSQL/Others?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PostgreSQL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but usually applied to stateless scalable apps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170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Frontend web app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Azure Blob Static Site/GitHub Pages/Others?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IIS/Nginx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Usually not worth it for lower traffic levels, but the packaging advantage is nice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48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Auth/API web 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Azure App Service/Others?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IIS/Kestrel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Usually not worth it for lower traffic levels, but the packaging advantage is nice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085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 orchestrator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Windows Service (may be decoupled soon)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0489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 host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Windows Service (almost always requires Windows due to MIKE models)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74549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82E93F8-4515-CE49-7862-254742DC0845}"/>
              </a:ext>
            </a:extLst>
          </p:cNvPr>
          <p:cNvSpPr txBox="1"/>
          <p:nvPr/>
        </p:nvSpPr>
        <p:spPr>
          <a:xfrm>
            <a:off x="7938844" y="6006510"/>
            <a:ext cx="3417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 docker containers still require hosting/orchestration which is not discussed here</a:t>
            </a:r>
          </a:p>
        </p:txBody>
      </p:sp>
    </p:spTree>
    <p:extLst>
      <p:ext uri="{BB962C8B-B14F-4D97-AF65-F5344CB8AC3E}">
        <p14:creationId xmlns:p14="http://schemas.microsoft.com/office/powerpoint/2010/main" val="3428574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76221B-5445-C99C-807A-E57066650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648" y="1305857"/>
            <a:ext cx="6380704" cy="424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39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3778861" y="362810"/>
            <a:ext cx="43020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Deployment Tools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63588E-A13C-77FE-C5CF-BC6D33F36B1A}"/>
              </a:ext>
            </a:extLst>
          </p:cNvPr>
          <p:cNvSpPr txBox="1"/>
          <p:nvPr/>
        </p:nvSpPr>
        <p:spPr>
          <a:xfrm>
            <a:off x="186412" y="1894353"/>
            <a:ext cx="110887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err="1"/>
              <a:t>gitversion</a:t>
            </a:r>
            <a:r>
              <a:rPr lang="en-US" sz="3600" dirty="0"/>
              <a:t> – stamps your built package with an automatically generated version number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GitHub Actions/Azure DevOps Pipeline – compiles code, deploys to cloud, builds packages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Chocolatey – automates/installs packages on Windows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GitHub Packages/Azure DevOps Artifacts – package repository</a:t>
            </a:r>
          </a:p>
        </p:txBody>
      </p:sp>
    </p:spTree>
    <p:extLst>
      <p:ext uri="{BB962C8B-B14F-4D97-AF65-F5344CB8AC3E}">
        <p14:creationId xmlns:p14="http://schemas.microsoft.com/office/powerpoint/2010/main" val="667615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5096384" y="372642"/>
            <a:ext cx="30792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Assignments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63588E-A13C-77FE-C5CF-BC6D33F36B1A}"/>
              </a:ext>
            </a:extLst>
          </p:cNvPr>
          <p:cNvSpPr txBox="1"/>
          <p:nvPr/>
        </p:nvSpPr>
        <p:spPr>
          <a:xfrm>
            <a:off x="186412" y="1894353"/>
            <a:ext cx="110887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Create a </a:t>
            </a:r>
            <a:r>
              <a:rPr lang="en-US" sz="3600" dirty="0" err="1"/>
              <a:t>github</a:t>
            </a:r>
            <a:r>
              <a:rPr lang="en-US" sz="3600" dirty="0"/>
              <a:t> workflow to build and publish frontend to </a:t>
            </a:r>
            <a:r>
              <a:rPr lang="en-US" sz="3600" dirty="0" err="1"/>
              <a:t>github</a:t>
            </a:r>
            <a:r>
              <a:rPr lang="en-US" sz="3600" dirty="0"/>
              <a:t> pages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Create a </a:t>
            </a:r>
            <a:r>
              <a:rPr lang="en-US" sz="3600" dirty="0" err="1"/>
              <a:t>github</a:t>
            </a:r>
            <a:r>
              <a:rPr lang="en-US" sz="3600" dirty="0"/>
              <a:t> workflow that builds a </a:t>
            </a:r>
            <a:r>
              <a:rPr lang="en-US" sz="3600" dirty="0" err="1"/>
              <a:t>choco</a:t>
            </a:r>
            <a:r>
              <a:rPr lang="en-US" sz="3600" dirty="0"/>
              <a:t> package that deploys to/from package repository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Stamp your build with an auto incrementing version number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Package reads a secret connection string</a:t>
            </a:r>
          </a:p>
        </p:txBody>
      </p:sp>
    </p:spTree>
    <p:extLst>
      <p:ext uri="{BB962C8B-B14F-4D97-AF65-F5344CB8AC3E}">
        <p14:creationId xmlns:p14="http://schemas.microsoft.com/office/powerpoint/2010/main" val="2698152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1968501" y="438352"/>
            <a:ext cx="80246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Frontend Deployment Assignment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63588E-A13C-77FE-C5CF-BC6D33F36B1A}"/>
              </a:ext>
            </a:extLst>
          </p:cNvPr>
          <p:cNvSpPr txBox="1"/>
          <p:nvPr/>
        </p:nvSpPr>
        <p:spPr>
          <a:xfrm>
            <a:off x="186412" y="1894353"/>
            <a:ext cx="1108878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Perform the following in your personal (non-DHI) GitHub </a:t>
            </a:r>
            <a:r>
              <a:rPr lang="en-US" sz="2000" dirty="0" err="1"/>
              <a:t>DomainServicesCourse</a:t>
            </a:r>
            <a:r>
              <a:rPr lang="en-US" sz="2000" dirty="0"/>
              <a:t> fork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Go to </a:t>
            </a:r>
            <a:r>
              <a:rPr lang="en-US" sz="2000" b="1" dirty="0"/>
              <a:t>Settings -&gt; Secrets -&gt; Actions -&gt; New repository secret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/>
              <a:t>Name: NPM_TOKEN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/>
              <a:t>Value: token that you generated in Module 4 Frontend from these instructions </a:t>
            </a:r>
            <a:r>
              <a:rPr lang="da-DK" sz="1400" dirty="0">
                <a:hlinkClick r:id="rId3"/>
              </a:rPr>
              <a:t>https://github.com/DHI/react-components/blob/master/packages/react-components/README.md</a:t>
            </a:r>
            <a:endParaRPr lang="en-US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Go to </a:t>
            </a:r>
            <a:r>
              <a:rPr lang="en-US" sz="2000" b="1" dirty="0"/>
              <a:t>Actions -&gt; Enable workflows in this repository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Select the </a:t>
            </a:r>
            <a:r>
              <a:rPr lang="en-US" sz="2000" dirty="0" err="1"/>
              <a:t>webdeploy</a:t>
            </a:r>
            <a:r>
              <a:rPr lang="en-US" sz="2000" dirty="0"/>
              <a:t> workflow -&gt; </a:t>
            </a:r>
            <a:r>
              <a:rPr lang="en-US" sz="2000" b="1" dirty="0"/>
              <a:t>Run workflow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Go to </a:t>
            </a:r>
            <a:r>
              <a:rPr lang="en-US" sz="2000" b="1" dirty="0"/>
              <a:t>Settings -&gt; Pages -&gt; Branch -&gt; select </a:t>
            </a:r>
            <a:r>
              <a:rPr lang="en-US" sz="2000" b="1" dirty="0" err="1"/>
              <a:t>gh</a:t>
            </a:r>
            <a:r>
              <a:rPr lang="en-US" sz="2000" b="1" dirty="0"/>
              <a:t>-pages -&gt; Save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Go to </a:t>
            </a:r>
            <a:r>
              <a:rPr lang="en-US" sz="2000" b="1" dirty="0"/>
              <a:t>Actions</a:t>
            </a:r>
            <a:r>
              <a:rPr lang="en-US" sz="2000" dirty="0"/>
              <a:t>, another workflow called pages-build-deployment should automatically run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When complete, go to the </a:t>
            </a:r>
            <a:r>
              <a:rPr lang="en-US" sz="2000" b="1" dirty="0"/>
              <a:t>Settings -&gt; Pages </a:t>
            </a:r>
            <a:r>
              <a:rPr lang="en-US" sz="2000" dirty="0"/>
              <a:t>and your site URL will be listed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Your site should now be functioning on GitHub Pages just as it was on your dev PC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Notice the version number (dev) in the app bar is not helpful, let’s address that next</a:t>
            </a:r>
          </a:p>
        </p:txBody>
      </p:sp>
    </p:spTree>
    <p:extLst>
      <p:ext uri="{BB962C8B-B14F-4D97-AF65-F5344CB8AC3E}">
        <p14:creationId xmlns:p14="http://schemas.microsoft.com/office/powerpoint/2010/main" val="2556688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1968501" y="438352"/>
            <a:ext cx="80246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Frontend Deployment Assignment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63588E-A13C-77FE-C5CF-BC6D33F36B1A}"/>
              </a:ext>
            </a:extLst>
          </p:cNvPr>
          <p:cNvSpPr txBox="1"/>
          <p:nvPr/>
        </p:nvSpPr>
        <p:spPr>
          <a:xfrm>
            <a:off x="436423" y="1511798"/>
            <a:ext cx="1108878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Add and commit a new file </a:t>
            </a:r>
            <a:r>
              <a:rPr lang="en-US" sz="2000" dirty="0" err="1"/>
              <a:t>GitVersion.yml</a:t>
            </a:r>
            <a:r>
              <a:rPr lang="en-US" sz="2000" dirty="0"/>
              <a:t> to the root of your repository with the following content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fr-FR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lang="fr-FR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Mainline</a:t>
            </a:r>
            <a:endParaRPr lang="fr-FR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branches</a:t>
            </a:r>
            <a:r>
              <a:rPr lang="fr-FR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{}</a:t>
            </a:r>
            <a:endParaRPr lang="fr-FR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ignore</a:t>
            </a:r>
            <a:r>
              <a:rPr lang="fr-FR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endParaRPr lang="fr-FR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fr-FR" sz="1200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sha</a:t>
            </a:r>
            <a:r>
              <a:rPr lang="fr-FR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[]</a:t>
            </a:r>
          </a:p>
          <a:p>
            <a:r>
              <a:rPr lang="fr-FR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merge-message-formats</a:t>
            </a:r>
            <a:r>
              <a:rPr lang="fr-FR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{}</a:t>
            </a:r>
            <a:endParaRPr lang="fr-FR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lvl="1"/>
            <a:br>
              <a:rPr lang="fr-FR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endParaRPr lang="en-US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This controls the numbering approach that will be calculated by </a:t>
            </a:r>
            <a:r>
              <a:rPr lang="en-US" sz="2000" dirty="0" err="1"/>
              <a:t>GitVersion</a:t>
            </a:r>
            <a:r>
              <a:rPr lang="en-US" sz="2000" dirty="0"/>
              <a:t>. There are many different numbering approaches offered by </a:t>
            </a:r>
            <a:r>
              <a:rPr lang="en-US" sz="2000" dirty="0" err="1"/>
              <a:t>GitVersion</a:t>
            </a:r>
            <a:r>
              <a:rPr lang="en-US" sz="2000" dirty="0"/>
              <a:t>, but this is a simple increment</a:t>
            </a:r>
          </a:p>
        </p:txBody>
      </p:sp>
    </p:spTree>
    <p:extLst>
      <p:ext uri="{BB962C8B-B14F-4D97-AF65-F5344CB8AC3E}">
        <p14:creationId xmlns:p14="http://schemas.microsoft.com/office/powerpoint/2010/main" val="2265066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1968501" y="438352"/>
            <a:ext cx="80246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Frontend Deployment Assignment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63588E-A13C-77FE-C5CF-BC6D33F36B1A}"/>
              </a:ext>
            </a:extLst>
          </p:cNvPr>
          <p:cNvSpPr txBox="1"/>
          <p:nvPr/>
        </p:nvSpPr>
        <p:spPr>
          <a:xfrm>
            <a:off x="436423" y="1511798"/>
            <a:ext cx="110887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Modify the </a:t>
            </a:r>
            <a:r>
              <a:rPr lang="en-US" sz="2000" dirty="0" err="1"/>
              <a:t>webdeploy.yml</a:t>
            </a:r>
            <a:r>
              <a:rPr lang="en-US" sz="2000" dirty="0"/>
              <a:t> file to overwrite the /Public/version.txt file with a </a:t>
            </a:r>
            <a:r>
              <a:rPr lang="en-US" sz="2000" dirty="0" err="1"/>
              <a:t>GitVersion</a:t>
            </a:r>
            <a:r>
              <a:rPr lang="en-US" sz="2000" dirty="0"/>
              <a:t> number, by including this code before the Install and Build step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Install </a:t>
            </a:r>
            <a:r>
              <a:rPr lang="en-US" sz="12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GitVersion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uses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gittools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/actions/</a:t>
            </a:r>
            <a:r>
              <a:rPr lang="en-US" sz="12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gitversion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/setup@v0.9.7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1200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versionSpec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5.5.0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Determine Build Version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lang="en-US" sz="12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gitversion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uses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gittools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/actions/</a:t>
            </a:r>
            <a:r>
              <a:rPr lang="en-US" sz="12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gitversion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/execute@v0.9.7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Display Build Version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run</a:t>
            </a:r>
            <a:r>
              <a:rPr lang="en-US" sz="12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|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          echo "Build version: ${{ </a:t>
            </a:r>
            <a:r>
              <a:rPr lang="en-US" sz="12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steps.gitversion.outputs.semVer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 }}"</a:t>
            </a:r>
            <a:endParaRPr lang="en-US" sz="12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          echo "${{ </a:t>
            </a:r>
            <a:r>
              <a:rPr lang="en-US" sz="12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steps.gitversion.outputs.semVer</a:t>
            </a:r>
            <a:r>
              <a:rPr lang="en-US" sz="1200" b="0" dirty="0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 }}" &gt; ./Source/Frontend/public/version.txt</a:t>
            </a:r>
            <a:endParaRPr lang="en-US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Commit, run the </a:t>
            </a:r>
            <a:r>
              <a:rPr lang="en-US" sz="2000" dirty="0" err="1"/>
              <a:t>webdeploy</a:t>
            </a:r>
            <a:r>
              <a:rPr lang="en-US" sz="2000" dirty="0"/>
              <a:t> workflow, wait for deploy, verify that the new version number you added appears in the app bar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Make another commit, run the </a:t>
            </a:r>
            <a:r>
              <a:rPr lang="en-US" sz="2000" dirty="0" err="1"/>
              <a:t>webdeploy</a:t>
            </a:r>
            <a:r>
              <a:rPr lang="en-US" sz="2000" dirty="0"/>
              <a:t> workflow, verify that the version number has </a:t>
            </a:r>
            <a:r>
              <a:rPr lang="en-US" sz="2000"/>
              <a:t>incremented automatically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75411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2166719" y="389191"/>
            <a:ext cx="78585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Backend Deployment Assignment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63588E-A13C-77FE-C5CF-BC6D33F36B1A}"/>
              </a:ext>
            </a:extLst>
          </p:cNvPr>
          <p:cNvSpPr txBox="1"/>
          <p:nvPr/>
        </p:nvSpPr>
        <p:spPr>
          <a:xfrm>
            <a:off x="186412" y="1894353"/>
            <a:ext cx="110887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In your public </a:t>
            </a:r>
            <a:r>
              <a:rPr lang="en-US" sz="3600" dirty="0" err="1"/>
              <a:t>github</a:t>
            </a:r>
            <a:r>
              <a:rPr lang="en-US" sz="3600" dirty="0"/>
              <a:t> repo, open the template </a:t>
            </a:r>
            <a:r>
              <a:rPr lang="en-US" sz="3600" dirty="0" err="1"/>
              <a:t>choco</a:t>
            </a:r>
            <a:r>
              <a:rPr lang="en-US" sz="3600" dirty="0"/>
              <a:t> package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Fill in name, paths, install, uninstall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Create a workflow to build and send to package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Install the package on your machine</a:t>
            </a:r>
          </a:p>
        </p:txBody>
      </p:sp>
    </p:spTree>
    <p:extLst>
      <p:ext uri="{BB962C8B-B14F-4D97-AF65-F5344CB8AC3E}">
        <p14:creationId xmlns:p14="http://schemas.microsoft.com/office/powerpoint/2010/main" val="1717389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A43D-DF10-14A8-A20C-5FB897A3D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140" y="2731785"/>
            <a:ext cx="7495746" cy="3254375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Aims and context</a:t>
            </a:r>
          </a:p>
          <a:p>
            <a:r>
              <a:rPr lang="en-US" sz="3600" dirty="0"/>
              <a:t>When to invest in deployment automation?</a:t>
            </a:r>
          </a:p>
          <a:p>
            <a:r>
              <a:rPr lang="en-US" sz="3600" dirty="0"/>
              <a:t>Why automate deployments?</a:t>
            </a:r>
          </a:p>
          <a:p>
            <a:r>
              <a:rPr lang="en-US" sz="3600" dirty="0"/>
              <a:t>Hosting considerations</a:t>
            </a:r>
          </a:p>
          <a:p>
            <a:r>
              <a:rPr lang="en-US" sz="3600" dirty="0"/>
              <a:t>Exercises</a:t>
            </a:r>
          </a:p>
          <a:p>
            <a:endParaRPr lang="en-US" sz="3600" dirty="0"/>
          </a:p>
          <a:p>
            <a:endParaRPr lang="en-US" sz="3600" dirty="0"/>
          </a:p>
        </p:txBody>
      </p:sp>
      <p:pic>
        <p:nvPicPr>
          <p:cNvPr id="4100" name="Picture 4" descr="Agenda - letters written in beautiful boxes on white background Stock  Illustration | Adobe Stock">
            <a:extLst>
              <a:ext uri="{FF2B5EF4-FFF2-40B4-BE49-F238E27FC236}">
                <a16:creationId xmlns:a16="http://schemas.microsoft.com/office/drawing/2014/main" id="{2A21C2AB-5AB7-7BD8-FDED-86C41E95C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0197" y="440267"/>
            <a:ext cx="5246158" cy="216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164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4022579" y="2659559"/>
            <a:ext cx="41468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4400" dirty="0"/>
              <a:t>Aims and context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365791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Hexagon 32">
            <a:extLst>
              <a:ext uri="{FF2B5EF4-FFF2-40B4-BE49-F238E27FC236}">
                <a16:creationId xmlns:a16="http://schemas.microsoft.com/office/drawing/2014/main" id="{6B861DC0-D7AB-40A8-84F7-C91AE432A3EA}"/>
              </a:ext>
            </a:extLst>
          </p:cNvPr>
          <p:cNvSpPr/>
          <p:nvPr/>
        </p:nvSpPr>
        <p:spPr>
          <a:xfrm>
            <a:off x="9516007" y="27935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DF1C5BA5-91BF-4810-9871-95648B9EC31B}"/>
              </a:ext>
            </a:extLst>
          </p:cNvPr>
          <p:cNvSpPr/>
          <p:nvPr/>
        </p:nvSpPr>
        <p:spPr>
          <a:xfrm>
            <a:off x="9363607" y="26411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A031FB85-CE8A-4F94-93BB-A5E02875F809}"/>
              </a:ext>
            </a:extLst>
          </p:cNvPr>
          <p:cNvSpPr/>
          <p:nvPr/>
        </p:nvSpPr>
        <p:spPr>
          <a:xfrm>
            <a:off x="1249415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Authorization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63CA15E-0224-40D8-86D7-5F735740BC7E}"/>
              </a:ext>
            </a:extLst>
          </p:cNvPr>
          <p:cNvSpPr/>
          <p:nvPr/>
        </p:nvSpPr>
        <p:spPr>
          <a:xfrm>
            <a:off x="3828379" y="2590326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07271D-1CB4-4B81-B3EB-1ADAEA050AD4}"/>
              </a:ext>
            </a:extLst>
          </p:cNvPr>
          <p:cNvSpPr/>
          <p:nvPr/>
        </p:nvSpPr>
        <p:spPr>
          <a:xfrm>
            <a:off x="2857125" y="598881"/>
            <a:ext cx="1491449" cy="807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Browser</a:t>
            </a:r>
          </a:p>
        </p:txBody>
      </p:sp>
      <p:pic>
        <p:nvPicPr>
          <p:cNvPr id="6" name="Graphic 5" descr="User">
            <a:extLst>
              <a:ext uri="{FF2B5EF4-FFF2-40B4-BE49-F238E27FC236}">
                <a16:creationId xmlns:a16="http://schemas.microsoft.com/office/drawing/2014/main" id="{4E835316-6967-4855-BD9B-641245368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6879" y="66558"/>
            <a:ext cx="511939" cy="511939"/>
          </a:xfrm>
          <a:prstGeom prst="rect">
            <a:avLst/>
          </a:prstGeom>
        </p:spPr>
      </p:pic>
      <p:sp>
        <p:nvSpPr>
          <p:cNvPr id="7" name="Hexagon 6">
            <a:extLst>
              <a:ext uri="{FF2B5EF4-FFF2-40B4-BE49-F238E27FC236}">
                <a16:creationId xmlns:a16="http://schemas.microsoft.com/office/drawing/2014/main" id="{DFBE01BF-F36D-4682-8EA9-4DC077D1CFAA}"/>
              </a:ext>
            </a:extLst>
          </p:cNvPr>
          <p:cNvSpPr/>
          <p:nvPr/>
        </p:nvSpPr>
        <p:spPr>
          <a:xfrm>
            <a:off x="6519793" y="2590325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Orchestrator</a:t>
            </a:r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3E1DB92C-1EA6-42F6-9871-363E36BB4CB1}"/>
              </a:ext>
            </a:extLst>
          </p:cNvPr>
          <p:cNvSpPr/>
          <p:nvPr/>
        </p:nvSpPr>
        <p:spPr>
          <a:xfrm>
            <a:off x="6519793" y="5126665"/>
            <a:ext cx="2691414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MIKE Cloud</a:t>
            </a:r>
          </a:p>
          <a:p>
            <a:pPr algn="ctr"/>
            <a:r>
              <a:rPr lang="da-DK" dirty="0"/>
              <a:t>Services</a:t>
            </a:r>
            <a:endParaRPr lang="en-US" dirty="0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D606B5F7-D31D-4495-9413-2BE80B39CF10}"/>
              </a:ext>
            </a:extLst>
          </p:cNvPr>
          <p:cNvSpPr/>
          <p:nvPr/>
        </p:nvSpPr>
        <p:spPr>
          <a:xfrm>
            <a:off x="9211207" y="2488729"/>
            <a:ext cx="2183907" cy="11540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</a:t>
            </a:r>
          </a:p>
          <a:p>
            <a:pPr algn="ctr"/>
            <a:r>
              <a:rPr lang="en-US" dirty="0"/>
              <a:t>Host(s)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B9D834-4803-4F5A-B332-7FC09DAE4BF8}"/>
              </a:ext>
            </a:extLst>
          </p:cNvPr>
          <p:cNvSpPr txBox="1"/>
          <p:nvPr/>
        </p:nvSpPr>
        <p:spPr>
          <a:xfrm>
            <a:off x="279906" y="1721481"/>
            <a:ext cx="206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Services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559BFE-8A7A-4265-ACFC-E063FD565701}"/>
              </a:ext>
            </a:extLst>
          </p:cNvPr>
          <p:cNvSpPr txBox="1"/>
          <p:nvPr/>
        </p:nvSpPr>
        <p:spPr>
          <a:xfrm>
            <a:off x="277277" y="4597408"/>
            <a:ext cx="324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Infrastructure Services</a:t>
            </a:r>
          </a:p>
        </p:txBody>
      </p:sp>
      <p:pic>
        <p:nvPicPr>
          <p:cNvPr id="1048" name="Picture 24" descr="execution Icon - Download execution Icon 3968542 | Noun Project">
            <a:extLst>
              <a:ext uri="{FF2B5EF4-FFF2-40B4-BE49-F238E27FC236}">
                <a16:creationId xmlns:a16="http://schemas.microsoft.com/office/drawing/2014/main" id="{BA943559-E54F-4276-A171-8DDCA6FED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462" y="3150618"/>
            <a:ext cx="414350" cy="4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Cloud 37">
            <a:extLst>
              <a:ext uri="{FF2B5EF4-FFF2-40B4-BE49-F238E27FC236}">
                <a16:creationId xmlns:a16="http://schemas.microsoft.com/office/drawing/2014/main" id="{69E5CFCB-AA52-47FD-9A8F-ACC0697DB7E3}"/>
              </a:ext>
            </a:extLst>
          </p:cNvPr>
          <p:cNvSpPr/>
          <p:nvPr/>
        </p:nvSpPr>
        <p:spPr>
          <a:xfrm>
            <a:off x="2283477" y="5192879"/>
            <a:ext cx="2802119" cy="942109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</a:t>
            </a:r>
          </a:p>
          <a:p>
            <a:pPr algn="ctr"/>
            <a:r>
              <a:rPr lang="en-US" dirty="0"/>
              <a:t>PostgreSQL</a:t>
            </a:r>
          </a:p>
        </p:txBody>
      </p:sp>
      <p:pic>
        <p:nvPicPr>
          <p:cNvPr id="1064" name="Picture 40" descr="PostgreSQL - Visual Studio Marketplace">
            <a:extLst>
              <a:ext uri="{FF2B5EF4-FFF2-40B4-BE49-F238E27FC236}">
                <a16:creationId xmlns:a16="http://schemas.microsoft.com/office/drawing/2014/main" id="{2538E492-03A8-4F2F-AB3F-C46B01AA3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402" y="5079405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3AA337A-2017-4525-A41C-CBBC9FA33F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102" y="5408432"/>
            <a:ext cx="338463" cy="33846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CA289366-E694-40D4-8A9C-40CA1463A1E0}"/>
              </a:ext>
            </a:extLst>
          </p:cNvPr>
          <p:cNvSpPr txBox="1"/>
          <p:nvPr/>
        </p:nvSpPr>
        <p:spPr>
          <a:xfrm>
            <a:off x="278311" y="1149823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Client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C3D7E9D-6FB2-4A6C-83F9-9612375FD9AB}"/>
              </a:ext>
            </a:extLst>
          </p:cNvPr>
          <p:cNvCxnSpPr/>
          <p:nvPr/>
        </p:nvCxnSpPr>
        <p:spPr>
          <a:xfrm flipV="1">
            <a:off x="277277" y="1610339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DC59582-265B-46A0-A7AF-CA42707A5888}"/>
              </a:ext>
            </a:extLst>
          </p:cNvPr>
          <p:cNvCxnSpPr/>
          <p:nvPr/>
        </p:nvCxnSpPr>
        <p:spPr>
          <a:xfrm flipV="1">
            <a:off x="389423" y="4532472"/>
            <a:ext cx="11413153" cy="15016"/>
          </a:xfrm>
          <a:prstGeom prst="line">
            <a:avLst/>
          </a:prstGeom>
          <a:ln w="22225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Left-Right Arrow 17">
            <a:extLst>
              <a:ext uri="{FF2B5EF4-FFF2-40B4-BE49-F238E27FC236}">
                <a16:creationId xmlns:a16="http://schemas.microsoft.com/office/drawing/2014/main" id="{ABE45E40-EE61-440B-A09B-410A737ADD3D}"/>
              </a:ext>
            </a:extLst>
          </p:cNvPr>
          <p:cNvSpPr/>
          <p:nvPr/>
        </p:nvSpPr>
        <p:spPr>
          <a:xfrm rot="19322400">
            <a:off x="8251179" y="4289955"/>
            <a:ext cx="1486610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56" name="Left-Right Arrow 17">
            <a:extLst>
              <a:ext uri="{FF2B5EF4-FFF2-40B4-BE49-F238E27FC236}">
                <a16:creationId xmlns:a16="http://schemas.microsoft.com/office/drawing/2014/main" id="{62EDCDF8-6F80-419B-9C99-AC04106C7373}"/>
              </a:ext>
            </a:extLst>
          </p:cNvPr>
          <p:cNvSpPr/>
          <p:nvPr/>
        </p:nvSpPr>
        <p:spPr>
          <a:xfrm rot="2403080">
            <a:off x="5495234" y="4208106"/>
            <a:ext cx="184107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27" name="Left-Right Arrow 17">
            <a:extLst>
              <a:ext uri="{FF2B5EF4-FFF2-40B4-BE49-F238E27FC236}">
                <a16:creationId xmlns:a16="http://schemas.microsoft.com/office/drawing/2014/main" id="{07905DD8-0F46-4927-89D5-96D69ECC7614}"/>
              </a:ext>
            </a:extLst>
          </p:cNvPr>
          <p:cNvSpPr/>
          <p:nvPr/>
        </p:nvSpPr>
        <p:spPr>
          <a:xfrm>
            <a:off x="5623820" y="2915723"/>
            <a:ext cx="1310011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34" name="Left-Right Arrow 17">
            <a:extLst>
              <a:ext uri="{FF2B5EF4-FFF2-40B4-BE49-F238E27FC236}">
                <a16:creationId xmlns:a16="http://schemas.microsoft.com/office/drawing/2014/main" id="{A778B68B-E19A-4317-A943-BD7E320D1154}"/>
              </a:ext>
            </a:extLst>
          </p:cNvPr>
          <p:cNvSpPr/>
          <p:nvPr/>
        </p:nvSpPr>
        <p:spPr>
          <a:xfrm>
            <a:off x="8305806" y="2960198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47" name="Down Arrow 3">
            <a:extLst>
              <a:ext uri="{FF2B5EF4-FFF2-40B4-BE49-F238E27FC236}">
                <a16:creationId xmlns:a16="http://schemas.microsoft.com/office/drawing/2014/main" id="{6AD66914-5313-4F8A-93ED-4D48B780F732}"/>
              </a:ext>
            </a:extLst>
          </p:cNvPr>
          <p:cNvSpPr/>
          <p:nvPr/>
        </p:nvSpPr>
        <p:spPr>
          <a:xfrm rot="8701885">
            <a:off x="4460105" y="1340396"/>
            <a:ext cx="461019" cy="1398136"/>
          </a:xfrm>
          <a:prstGeom prst="down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WebSocket</a:t>
            </a:r>
          </a:p>
        </p:txBody>
      </p:sp>
      <p:sp>
        <p:nvSpPr>
          <p:cNvPr id="61" name="Left-Right Arrow 17">
            <a:extLst>
              <a:ext uri="{FF2B5EF4-FFF2-40B4-BE49-F238E27FC236}">
                <a16:creationId xmlns:a16="http://schemas.microsoft.com/office/drawing/2014/main" id="{C8683273-1A5A-4A25-8D3F-254DAE9A24C0}"/>
              </a:ext>
            </a:extLst>
          </p:cNvPr>
          <p:cNvSpPr/>
          <p:nvPr/>
        </p:nvSpPr>
        <p:spPr>
          <a:xfrm rot="3347420">
            <a:off x="1986209" y="4210341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2" name="Left-Right Arrow 17">
            <a:extLst>
              <a:ext uri="{FF2B5EF4-FFF2-40B4-BE49-F238E27FC236}">
                <a16:creationId xmlns:a16="http://schemas.microsoft.com/office/drawing/2014/main" id="{1A3A4A19-8426-4D51-8495-5247D437D0AE}"/>
              </a:ext>
            </a:extLst>
          </p:cNvPr>
          <p:cNvSpPr/>
          <p:nvPr/>
        </p:nvSpPr>
        <p:spPr>
          <a:xfrm rot="18366305">
            <a:off x="3864338" y="4177000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TCP/IP</a:t>
            </a:r>
          </a:p>
        </p:txBody>
      </p:sp>
      <p:sp>
        <p:nvSpPr>
          <p:cNvPr id="63" name="Left-Right Arrow 17">
            <a:extLst>
              <a:ext uri="{FF2B5EF4-FFF2-40B4-BE49-F238E27FC236}">
                <a16:creationId xmlns:a16="http://schemas.microsoft.com/office/drawing/2014/main" id="{B549E96F-9C0B-4BF5-A39C-8E73AA02CC5F}"/>
              </a:ext>
            </a:extLst>
          </p:cNvPr>
          <p:cNvSpPr/>
          <p:nvPr/>
        </p:nvSpPr>
        <p:spPr>
          <a:xfrm rot="3438753">
            <a:off x="3644908" y="1820316"/>
            <a:ext cx="1141925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sp>
        <p:nvSpPr>
          <p:cNvPr id="64" name="Left-Right Arrow 17">
            <a:extLst>
              <a:ext uri="{FF2B5EF4-FFF2-40B4-BE49-F238E27FC236}">
                <a16:creationId xmlns:a16="http://schemas.microsoft.com/office/drawing/2014/main" id="{030E1B4E-69D1-4E96-827B-C60162237E00}"/>
              </a:ext>
            </a:extLst>
          </p:cNvPr>
          <p:cNvSpPr/>
          <p:nvPr/>
        </p:nvSpPr>
        <p:spPr>
          <a:xfrm rot="18483271">
            <a:off x="2277895" y="1817313"/>
            <a:ext cx="1366982" cy="414350"/>
          </a:xfrm>
          <a:prstGeom prst="leftRightArrow">
            <a:avLst/>
          </a:prstGeom>
          <a:solidFill>
            <a:schemeClr val="accent2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a-DK" dirty="0"/>
              <a:t>HTTP</a:t>
            </a:r>
          </a:p>
        </p:txBody>
      </p:sp>
      <p:pic>
        <p:nvPicPr>
          <p:cNvPr id="1078" name="Picture 54" descr="Website Logo PNG, Web Site Logos Free Download - Free Transparent PNG Logos">
            <a:extLst>
              <a:ext uri="{FF2B5EF4-FFF2-40B4-BE49-F238E27FC236}">
                <a16:creationId xmlns:a16="http://schemas.microsoft.com/office/drawing/2014/main" id="{20F9975E-8727-46E6-802F-4A37846B9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8" y="3203676"/>
            <a:ext cx="483142" cy="48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4" name="Picture 70" descr="Instructor Icon #273584 - Free Icons Library">
            <a:extLst>
              <a:ext uri="{FF2B5EF4-FFF2-40B4-BE49-F238E27FC236}">
                <a16:creationId xmlns:a16="http://schemas.microsoft.com/office/drawing/2014/main" id="{A2690BBA-9B81-4255-A9B3-CA5C2DA80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340" y="3386450"/>
            <a:ext cx="277763" cy="27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2" name="Picture 78">
            <a:extLst>
              <a:ext uri="{FF2B5EF4-FFF2-40B4-BE49-F238E27FC236}">
                <a16:creationId xmlns:a16="http://schemas.microsoft.com/office/drawing/2014/main" id="{67FA0FAF-B773-498A-80F2-7AA777BD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180" y="3261765"/>
            <a:ext cx="338412" cy="33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40" descr="PostgreSQL - Visual Studio Marketplace">
            <a:extLst>
              <a:ext uri="{FF2B5EF4-FFF2-40B4-BE49-F238E27FC236}">
                <a16:creationId xmlns:a16="http://schemas.microsoft.com/office/drawing/2014/main" id="{1B2419CD-112D-49C0-9CDB-A232AC0FF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228" y="5071861"/>
            <a:ext cx="427167" cy="42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EB3AD0F-F93B-40BE-9578-6F68A1E41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685" y="1079554"/>
            <a:ext cx="303920" cy="26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E030DD33-31E6-48ED-BBBE-07C3103ADD15}"/>
              </a:ext>
            </a:extLst>
          </p:cNvPr>
          <p:cNvSpPr txBox="1"/>
          <p:nvPr/>
        </p:nvSpPr>
        <p:spPr>
          <a:xfrm>
            <a:off x="6257705" y="446233"/>
            <a:ext cx="235500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Module 5: Deployment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E72859B-F86F-43C7-AB7A-734A908848F3}"/>
              </a:ext>
            </a:extLst>
          </p:cNvPr>
          <p:cNvCxnSpPr>
            <a:cxnSpLocks/>
            <a:stCxn id="44" idx="2"/>
            <a:endCxn id="43" idx="0"/>
          </p:cNvCxnSpPr>
          <p:nvPr/>
        </p:nvCxnSpPr>
        <p:spPr>
          <a:xfrm flipH="1">
            <a:off x="6441024" y="815565"/>
            <a:ext cx="994183" cy="639752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7C99D517-E492-4211-92CA-EBD9B48B355D}"/>
              </a:ext>
            </a:extLst>
          </p:cNvPr>
          <p:cNvSpPr/>
          <p:nvPr/>
        </p:nvSpPr>
        <p:spPr>
          <a:xfrm>
            <a:off x="796885" y="1455317"/>
            <a:ext cx="11288277" cy="3588755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36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1013166" y="308244"/>
            <a:ext cx="101656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When to invest in deployment automation?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166B85-8CF2-950B-1DE0-2588F2485689}"/>
              </a:ext>
            </a:extLst>
          </p:cNvPr>
          <p:cNvSpPr txBox="1"/>
          <p:nvPr/>
        </p:nvSpPr>
        <p:spPr>
          <a:xfrm>
            <a:off x="2843513" y="1784223"/>
            <a:ext cx="322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Project lifecycle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CCD805-434F-4F5C-2CAE-F1D8A2D48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3069" y="4363344"/>
            <a:ext cx="4036399" cy="2167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F3BA76-A718-826E-3E26-0516F137AFBB}"/>
              </a:ext>
            </a:extLst>
          </p:cNvPr>
          <p:cNvSpPr txBox="1"/>
          <p:nvPr/>
        </p:nvSpPr>
        <p:spPr>
          <a:xfrm>
            <a:off x="606176" y="3564012"/>
            <a:ext cx="4045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Team size/capability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6C9467-027E-A311-E813-7F057CE417CF}"/>
              </a:ext>
            </a:extLst>
          </p:cNvPr>
          <p:cNvSpPr txBox="1"/>
          <p:nvPr/>
        </p:nvSpPr>
        <p:spPr>
          <a:xfrm>
            <a:off x="6360674" y="3666322"/>
            <a:ext cx="5440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Component count/interlinks</a:t>
            </a:r>
          </a:p>
        </p:txBody>
      </p:sp>
      <p:pic>
        <p:nvPicPr>
          <p:cNvPr id="9" name="Picture 8" descr="Man smiling during a work meeting">
            <a:extLst>
              <a:ext uri="{FF2B5EF4-FFF2-40B4-BE49-F238E27FC236}">
                <a16:creationId xmlns:a16="http://schemas.microsoft.com/office/drawing/2014/main" id="{72F5AA50-5D7C-72DC-DB8E-76502E4083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166" y="4363344"/>
            <a:ext cx="3023964" cy="2015976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E6C3901E-2883-0AD4-73D3-12F287E237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957043" y="1314033"/>
            <a:ext cx="2004891" cy="201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43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1013166" y="308244"/>
            <a:ext cx="69602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Why automate deployments?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166B85-8CF2-950B-1DE0-2588F2485689}"/>
              </a:ext>
            </a:extLst>
          </p:cNvPr>
          <p:cNvSpPr txBox="1"/>
          <p:nvPr/>
        </p:nvSpPr>
        <p:spPr>
          <a:xfrm>
            <a:off x="1181364" y="1844657"/>
            <a:ext cx="60724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Focus on harder problems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Resilience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Agility</a:t>
            </a:r>
          </a:p>
        </p:txBody>
      </p:sp>
      <p:pic>
        <p:nvPicPr>
          <p:cNvPr id="5" name="Picture 4" descr="Person in laboratory">
            <a:extLst>
              <a:ext uri="{FF2B5EF4-FFF2-40B4-BE49-F238E27FC236}">
                <a16:creationId xmlns:a16="http://schemas.microsoft.com/office/drawing/2014/main" id="{9FE9BB3A-94D4-5B9F-B072-47D4BD8D2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885" y="1450463"/>
            <a:ext cx="3205778" cy="2148520"/>
          </a:xfrm>
          <a:prstGeom prst="rect">
            <a:avLst/>
          </a:prstGeom>
        </p:spPr>
      </p:pic>
      <p:pic>
        <p:nvPicPr>
          <p:cNvPr id="7" name="Picture 6" descr="Two colleagues planning on board with sticky notes">
            <a:extLst>
              <a:ext uri="{FF2B5EF4-FFF2-40B4-BE49-F238E27FC236}">
                <a16:creationId xmlns:a16="http://schemas.microsoft.com/office/drawing/2014/main" id="{6FB40D1F-2203-6430-3D0F-96754B41F1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885" y="3635218"/>
            <a:ext cx="3221209" cy="214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03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1013166" y="308244"/>
            <a:ext cx="69602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Why automate deployments?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166B85-8CF2-950B-1DE0-2588F2485689}"/>
              </a:ext>
            </a:extLst>
          </p:cNvPr>
          <p:cNvSpPr txBox="1"/>
          <p:nvPr/>
        </p:nvSpPr>
        <p:spPr>
          <a:xfrm>
            <a:off x="438797" y="1777151"/>
            <a:ext cx="65081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Documentation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Improves testability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Allows for flexibility in process</a:t>
            </a:r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92EFA093-E747-6E6C-B51F-EB107330F3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3821" y="1654719"/>
            <a:ext cx="3324104" cy="2215662"/>
          </a:xfrm>
          <a:prstGeom prst="rect">
            <a:avLst/>
          </a:prstGeom>
        </p:spPr>
      </p:pic>
      <p:pic>
        <p:nvPicPr>
          <p:cNvPr id="7" name="Picture 6" descr="Woman smiling and giving two thumbs up">
            <a:extLst>
              <a:ext uri="{FF2B5EF4-FFF2-40B4-BE49-F238E27FC236}">
                <a16:creationId xmlns:a16="http://schemas.microsoft.com/office/drawing/2014/main" id="{05B86183-7251-F3DB-E0AF-1BDBCB7C95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3821" y="3970926"/>
            <a:ext cx="3318731" cy="18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404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1013166" y="308244"/>
            <a:ext cx="69602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Why automate deployments?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166B85-8CF2-950B-1DE0-2588F2485689}"/>
              </a:ext>
            </a:extLst>
          </p:cNvPr>
          <p:cNvSpPr txBox="1"/>
          <p:nvPr/>
        </p:nvSpPr>
        <p:spPr>
          <a:xfrm>
            <a:off x="186412" y="1894353"/>
            <a:ext cx="72822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Improved visibility into status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Easier rollback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More powerful deployment scenarios </a:t>
            </a:r>
            <a:r>
              <a:rPr lang="en-US" sz="3600" dirty="0" err="1"/>
              <a:t>eg</a:t>
            </a:r>
            <a:r>
              <a:rPr lang="en-US" sz="3600" dirty="0"/>
              <a:t>: blue/green; dev/staging/prod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449F7D-8D01-3FEF-EF9F-1DD99F08B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062" y="861646"/>
            <a:ext cx="3362162" cy="2567354"/>
          </a:xfrm>
          <a:prstGeom prst="rect">
            <a:avLst/>
          </a:prstGeom>
        </p:spPr>
      </p:pic>
      <p:pic>
        <p:nvPicPr>
          <p:cNvPr id="1026" name="Picture 2" descr="BlueGreenDeployment">
            <a:extLst>
              <a:ext uri="{FF2B5EF4-FFF2-40B4-BE49-F238E27FC236}">
                <a16:creationId xmlns:a16="http://schemas.microsoft.com/office/drawing/2014/main" id="{74E1C26C-8D75-F564-3E90-06F3F1656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442" y="3611044"/>
            <a:ext cx="4802193" cy="3058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2602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5C7AD-28A6-6FFA-F6A5-977AB6EDBB6E}"/>
              </a:ext>
            </a:extLst>
          </p:cNvPr>
          <p:cNvSpPr txBox="1"/>
          <p:nvPr/>
        </p:nvSpPr>
        <p:spPr>
          <a:xfrm>
            <a:off x="3529667" y="340216"/>
            <a:ext cx="54690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Hosting Considerations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166B85-8CF2-950B-1DE0-2588F2485689}"/>
              </a:ext>
            </a:extLst>
          </p:cNvPr>
          <p:cNvSpPr txBox="1"/>
          <p:nvPr/>
        </p:nvSpPr>
        <p:spPr>
          <a:xfrm>
            <a:off x="989533" y="1784635"/>
            <a:ext cx="41068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600" dirty="0"/>
              <a:t>Cloud service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F27FB0-F610-38EE-4EEB-79DCD7FF0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056" y="2996349"/>
            <a:ext cx="3096057" cy="971686"/>
          </a:xfrm>
          <a:prstGeom prst="rect">
            <a:avLst/>
          </a:prstGeom>
        </p:spPr>
      </p:pic>
      <p:pic>
        <p:nvPicPr>
          <p:cNvPr id="2050" name="Picture 2" descr="Deployment Automation - Elastic Beanstalk Plugin | AppDelivery Marketplace">
            <a:extLst>
              <a:ext uri="{FF2B5EF4-FFF2-40B4-BE49-F238E27FC236}">
                <a16:creationId xmlns:a16="http://schemas.microsoft.com/office/drawing/2014/main" id="{95BC3775-EA1E-B250-F415-17A9B0920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126" y="4427035"/>
            <a:ext cx="3431919" cy="190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4FA99F-CB06-B4EB-D616-62E2DB9CE98F}"/>
              </a:ext>
            </a:extLst>
          </p:cNvPr>
          <p:cNvSpPr txBox="1"/>
          <p:nvPr/>
        </p:nvSpPr>
        <p:spPr>
          <a:xfrm>
            <a:off x="7870406" y="1784634"/>
            <a:ext cx="2822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600" dirty="0"/>
              <a:t>Server</a:t>
            </a:r>
          </a:p>
        </p:txBody>
      </p:sp>
      <p:pic>
        <p:nvPicPr>
          <p:cNvPr id="2052" name="Picture 4" descr="Windows Server 2019 Announced for H2 2018 | Aidan Finn, IT Pro">
            <a:extLst>
              <a:ext uri="{FF2B5EF4-FFF2-40B4-BE49-F238E27FC236}">
                <a16:creationId xmlns:a16="http://schemas.microsoft.com/office/drawing/2014/main" id="{4F73718B-2492-06EE-4603-34988705E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3113" y="2587108"/>
            <a:ext cx="1896191" cy="1909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Ubuntu logo">
            <a:extLst>
              <a:ext uri="{FF2B5EF4-FFF2-40B4-BE49-F238E27FC236}">
                <a16:creationId xmlns:a16="http://schemas.microsoft.com/office/drawing/2014/main" id="{01503609-FD60-4429-C25C-93AD02CB9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0406" y="4882748"/>
            <a:ext cx="2822600" cy="1270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o You Stop at a &quot;Stop&quot; sign? - Health Beat">
            <a:extLst>
              <a:ext uri="{FF2B5EF4-FFF2-40B4-BE49-F238E27FC236}">
                <a16:creationId xmlns:a16="http://schemas.microsoft.com/office/drawing/2014/main" id="{82115D9E-8649-92CD-36CD-4B67E029D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006" y="1784634"/>
            <a:ext cx="3962400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690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2182</TotalTime>
  <Words>1426</Words>
  <Application>Microsoft Office PowerPoint</Application>
  <PresentationFormat>Widescreen</PresentationFormat>
  <Paragraphs>200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Office Theme</vt:lpstr>
      <vt:lpstr>Module 5: Deployment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Introduction</dc:title>
  <dc:creator>Lars Michael</dc:creator>
  <cp:lastModifiedBy>Dylan Kime</cp:lastModifiedBy>
  <cp:revision>36</cp:revision>
  <dcterms:created xsi:type="dcterms:W3CDTF">2022-04-05T11:06:54Z</dcterms:created>
  <dcterms:modified xsi:type="dcterms:W3CDTF">2022-09-08T14:37:43Z</dcterms:modified>
</cp:coreProperties>
</file>

<file path=docProps/thumbnail.jpeg>
</file>